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20" r:id="rId1"/>
    <p:sldMasterId id="2147483825" r:id="rId2"/>
    <p:sldMasterId id="2147483838" r:id="rId3"/>
  </p:sldMasterIdLst>
  <p:notesMasterIdLst>
    <p:notesMasterId r:id="rId35"/>
  </p:notesMasterIdLst>
  <p:handoutMasterIdLst>
    <p:handoutMasterId r:id="rId36"/>
  </p:handoutMasterIdLst>
  <p:sldIdLst>
    <p:sldId id="473" r:id="rId4"/>
    <p:sldId id="256" r:id="rId5"/>
    <p:sldId id="277" r:id="rId6"/>
    <p:sldId id="282" r:id="rId7"/>
    <p:sldId id="517" r:id="rId8"/>
    <p:sldId id="285" r:id="rId9"/>
    <p:sldId id="490" r:id="rId10"/>
    <p:sldId id="492" r:id="rId11"/>
    <p:sldId id="494" r:id="rId12"/>
    <p:sldId id="495" r:id="rId13"/>
    <p:sldId id="496" r:id="rId14"/>
    <p:sldId id="491" r:id="rId15"/>
    <p:sldId id="493" r:id="rId16"/>
    <p:sldId id="497" r:id="rId17"/>
    <p:sldId id="500" r:id="rId18"/>
    <p:sldId id="501" r:id="rId19"/>
    <p:sldId id="502" r:id="rId20"/>
    <p:sldId id="503" r:id="rId21"/>
    <p:sldId id="504" r:id="rId22"/>
    <p:sldId id="505" r:id="rId23"/>
    <p:sldId id="507" r:id="rId24"/>
    <p:sldId id="512" r:id="rId25"/>
    <p:sldId id="509" r:id="rId26"/>
    <p:sldId id="514" r:id="rId27"/>
    <p:sldId id="513" r:id="rId28"/>
    <p:sldId id="508" r:id="rId29"/>
    <p:sldId id="300" r:id="rId30"/>
    <p:sldId id="510" r:id="rId31"/>
    <p:sldId id="515" r:id="rId32"/>
    <p:sldId id="516" r:id="rId33"/>
    <p:sldId id="489" r:id="rId34"/>
  </p:sldIdLst>
  <p:sldSz cx="9144000" cy="5143500" type="screen16x9"/>
  <p:notesSz cx="6797675" cy="9926638"/>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entury Gothic" panose="020B0502020202020204" pitchFamily="34" charset="0"/>
      <p:regular r:id="rId43"/>
      <p:bold r:id="rId44"/>
      <p:italic r:id="rId45"/>
      <p:boldItalic r:id="rId46"/>
    </p:embeddedFont>
    <p:embeddedFont>
      <p:font typeface="Gotham Bold" pitchFamily="2" charset="0"/>
      <p:regular r:id="rId47"/>
      <p:italic r:id="rId48"/>
    </p:embeddedFont>
    <p:embeddedFont>
      <p:font typeface="Gotham Book" panose="02000604040000020004" pitchFamily="50" charset="0"/>
      <p:regular r:id="rId49"/>
      <p:italic r:id="rId50"/>
    </p:embeddedFont>
  </p:embeddedFontLst>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1B3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2" autoAdjust="0"/>
  </p:normalViewPr>
  <p:slideViewPr>
    <p:cSldViewPr snapToGrid="0" snapToObjects="1">
      <p:cViewPr varScale="1">
        <p:scale>
          <a:sx n="135" d="100"/>
          <a:sy n="135" d="100"/>
        </p:scale>
        <p:origin x="882" y="126"/>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49"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6A5400-4417-47DB-9919-02C5EFB652E5}" type="slidenum">
              <a:rPr lang="en-AU" smtClean="0"/>
              <a:pPr/>
              <a:t>24</a:t>
            </a:fld>
            <a:endParaRPr lang="en-AU"/>
          </a:p>
        </p:txBody>
      </p:sp>
    </p:spTree>
    <p:extLst>
      <p:ext uri="{BB962C8B-B14F-4D97-AF65-F5344CB8AC3E}">
        <p14:creationId xmlns:p14="http://schemas.microsoft.com/office/powerpoint/2010/main" val="4248449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11/6/2018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 xmlns:ma14="http://schemas.microsoft.com/office/mac/drawingml/2011/main"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dam-p/markdown-here/wiki/Markdown-Cheatsheet" TargetMode="External"/><Relationship Id="rId2" Type="http://schemas.openxmlformats.org/officeDocument/2006/relationships/hyperlink" Target="https://guides.github.com/features/mastering-markdown/" TargetMode="External"/><Relationship Id="rId1" Type="http://schemas.openxmlformats.org/officeDocument/2006/relationships/slideLayout" Target="../slideLayouts/slideLayout2.xml"/><Relationship Id="rId6" Type="http://schemas.openxmlformats.org/officeDocument/2006/relationships/hyperlink" Target="https://creativecommons.org/" TargetMode="External"/><Relationship Id="rId5" Type="http://schemas.openxmlformats.org/officeDocument/2006/relationships/hyperlink" Target="https://choosealicense.com/" TargetMode="External"/><Relationship Id="rId4" Type="http://schemas.openxmlformats.org/officeDocument/2006/relationships/hyperlink" Target="https://guides.github.com/activities/hello-worl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Sometimes we </a:t>
            </a:r>
            <a:r>
              <a:rPr lang="en-US" b="1" dirty="0"/>
              <a:t>suck</a:t>
            </a:r>
            <a:r>
              <a:rPr lang="en-US" dirty="0"/>
              <a:t> at managing files.</a:t>
            </a:r>
          </a:p>
        </p:txBody>
      </p:sp>
      <p:pic>
        <p:nvPicPr>
          <p:cNvPr id="13" name="Picture 12">
            <a:extLst>
              <a:ext uri="{FF2B5EF4-FFF2-40B4-BE49-F238E27FC236}">
                <a16:creationId xmlns:a16="http://schemas.microsoft.com/office/drawing/2014/main" id="{FB7D7BE2-D93F-45D7-A6C1-4E01BB1E7ADB}"/>
              </a:ext>
            </a:extLst>
          </p:cNvPr>
          <p:cNvPicPr>
            <a:picLocks noChangeAspect="1"/>
          </p:cNvPicPr>
          <p:nvPr/>
        </p:nvPicPr>
        <p:blipFill>
          <a:blip r:embed="rId2"/>
          <a:stretch>
            <a:fillRect/>
          </a:stretch>
        </p:blipFill>
        <p:spPr>
          <a:xfrm>
            <a:off x="1748118" y="2075543"/>
            <a:ext cx="6743699" cy="2223598"/>
          </a:xfrm>
          <a:prstGeom prst="rect">
            <a:avLst/>
          </a:prstGeom>
        </p:spPr>
      </p:pic>
    </p:spTree>
    <p:extLst>
      <p:ext uri="{BB962C8B-B14F-4D97-AF65-F5344CB8AC3E}">
        <p14:creationId xmlns:p14="http://schemas.microsoft.com/office/powerpoint/2010/main" val="3414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We’ve all had the “But it worked yesterday” experience.</a:t>
            </a:r>
          </a:p>
        </p:txBody>
      </p:sp>
      <p:pic>
        <p:nvPicPr>
          <p:cNvPr id="4" name="Picture 3">
            <a:extLst>
              <a:ext uri="{FF2B5EF4-FFF2-40B4-BE49-F238E27FC236}">
                <a16:creationId xmlns:a16="http://schemas.microsoft.com/office/drawing/2014/main" id="{74C4C1C3-F36D-4C46-8A0B-2640C64EC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4" y="2571750"/>
            <a:ext cx="9026970" cy="1471230"/>
          </a:xfrm>
          <a:prstGeom prst="rect">
            <a:avLst/>
          </a:prstGeom>
        </p:spPr>
      </p:pic>
    </p:spTree>
    <p:extLst>
      <p:ext uri="{BB962C8B-B14F-4D97-AF65-F5344CB8AC3E}">
        <p14:creationId xmlns:p14="http://schemas.microsoft.com/office/powerpoint/2010/main" val="355180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0B9E-FA80-4744-997B-96E293E12183}"/>
              </a:ext>
            </a:extLst>
          </p:cNvPr>
          <p:cNvSpPr>
            <a:spLocks noGrp="1"/>
          </p:cNvSpPr>
          <p:nvPr>
            <p:ph type="title"/>
          </p:nvPr>
        </p:nvSpPr>
        <p:spPr/>
        <p:txBody>
          <a:bodyPr/>
          <a:lstStyle/>
          <a:p>
            <a:r>
              <a:rPr lang="en-US" dirty="0"/>
              <a:t>Marcello’s Comic Here</a:t>
            </a:r>
          </a:p>
        </p:txBody>
      </p:sp>
      <p:sp>
        <p:nvSpPr>
          <p:cNvPr id="3" name="Content Placeholder 2">
            <a:extLst>
              <a:ext uri="{FF2B5EF4-FFF2-40B4-BE49-F238E27FC236}">
                <a16:creationId xmlns:a16="http://schemas.microsoft.com/office/drawing/2014/main" id="{38415DEE-70B5-496E-B814-AD6D40EEE2C4}"/>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52A0832A-8AC4-4EEB-B5EF-19079DD983D1}"/>
              </a:ext>
            </a:extLst>
          </p:cNvPr>
          <p:cNvSpPr>
            <a:spLocks noGrp="1"/>
          </p:cNvSpPr>
          <p:nvPr>
            <p:ph type="pic" sz="quarter" idx="10"/>
          </p:nvPr>
        </p:nvSpPr>
        <p:spPr/>
      </p:sp>
      <p:sp>
        <p:nvSpPr>
          <p:cNvPr id="5" name="Content Placeholder 4">
            <a:extLst>
              <a:ext uri="{FF2B5EF4-FFF2-40B4-BE49-F238E27FC236}">
                <a16:creationId xmlns:a16="http://schemas.microsoft.com/office/drawing/2014/main" id="{7249230D-1498-4AF0-B083-AA7343AACC3A}"/>
              </a:ext>
            </a:extLst>
          </p:cNvPr>
          <p:cNvSpPr>
            <a:spLocks noGrp="1"/>
          </p:cNvSpPr>
          <p:nvPr>
            <p:ph idx="11"/>
          </p:nvPr>
        </p:nvSpPr>
        <p:spPr/>
        <p:txBody>
          <a:bodyPr/>
          <a:lstStyle/>
          <a:p>
            <a:endParaRPr lang="en-US"/>
          </a:p>
        </p:txBody>
      </p:sp>
      <p:sp>
        <p:nvSpPr>
          <p:cNvPr id="6" name="Picture Placeholder 5">
            <a:extLst>
              <a:ext uri="{FF2B5EF4-FFF2-40B4-BE49-F238E27FC236}">
                <a16:creationId xmlns:a16="http://schemas.microsoft.com/office/drawing/2014/main" id="{3885D55C-611F-4046-94F0-D8D747895F58}"/>
              </a:ext>
            </a:extLst>
          </p:cNvPr>
          <p:cNvSpPr>
            <a:spLocks noGrp="1"/>
          </p:cNvSpPr>
          <p:nvPr>
            <p:ph type="pic" sz="quarter" idx="12"/>
          </p:nvPr>
        </p:nvSpPr>
        <p:spPr/>
      </p:sp>
      <p:sp>
        <p:nvSpPr>
          <p:cNvPr id="7" name="Content Placeholder 6">
            <a:extLst>
              <a:ext uri="{FF2B5EF4-FFF2-40B4-BE49-F238E27FC236}">
                <a16:creationId xmlns:a16="http://schemas.microsoft.com/office/drawing/2014/main" id="{82CCE727-194E-4A8F-A5AC-CDA4070E176C}"/>
              </a:ext>
            </a:extLst>
          </p:cNvPr>
          <p:cNvSpPr>
            <a:spLocks noGrp="1"/>
          </p:cNvSpPr>
          <p:nvPr>
            <p:ph idx="13"/>
          </p:nvPr>
        </p:nvSpPr>
        <p:spPr/>
        <p:txBody>
          <a:bodyPr/>
          <a:lstStyle/>
          <a:p>
            <a:endParaRPr lang="en-US"/>
          </a:p>
        </p:txBody>
      </p:sp>
      <p:sp>
        <p:nvSpPr>
          <p:cNvPr id="8" name="Picture Placeholder 7">
            <a:extLst>
              <a:ext uri="{FF2B5EF4-FFF2-40B4-BE49-F238E27FC236}">
                <a16:creationId xmlns:a16="http://schemas.microsoft.com/office/drawing/2014/main" id="{7CB0A8DE-521E-462D-8899-E25ABE0E3B69}"/>
              </a:ext>
            </a:extLst>
          </p:cNvPr>
          <p:cNvSpPr>
            <a:spLocks noGrp="1"/>
          </p:cNvSpPr>
          <p:nvPr>
            <p:ph type="pic" sz="quarter" idx="14"/>
          </p:nvPr>
        </p:nvSpPr>
        <p:spPr/>
      </p:sp>
    </p:spTree>
    <p:extLst>
      <p:ext uri="{BB962C8B-B14F-4D97-AF65-F5344CB8AC3E}">
        <p14:creationId xmlns:p14="http://schemas.microsoft.com/office/powerpoint/2010/main" val="45706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F46F-C69E-4140-AC77-AE74CCF70625}"/>
              </a:ext>
            </a:extLst>
          </p:cNvPr>
          <p:cNvSpPr>
            <a:spLocks noGrp="1"/>
          </p:cNvSpPr>
          <p:nvPr>
            <p:ph type="title"/>
          </p:nvPr>
        </p:nvSpPr>
        <p:spPr>
          <a:xfrm>
            <a:off x="30255" y="300036"/>
            <a:ext cx="4255994" cy="969449"/>
          </a:xfrm>
        </p:spPr>
        <p:txBody>
          <a:bodyPr/>
          <a:lstStyle/>
          <a:p>
            <a:r>
              <a:rPr lang="en-US" dirty="0">
                <a:solidFill>
                  <a:srgbClr val="FF0000"/>
                </a:solidFill>
              </a:rPr>
              <a:t>Why</a:t>
            </a:r>
            <a:r>
              <a:rPr lang="en-US" dirty="0"/>
              <a:t> don’t we all know how to use this?</a:t>
            </a:r>
          </a:p>
        </p:txBody>
      </p:sp>
      <p:sp>
        <p:nvSpPr>
          <p:cNvPr id="3" name="Content Placeholder 2">
            <a:extLst>
              <a:ext uri="{FF2B5EF4-FFF2-40B4-BE49-F238E27FC236}">
                <a16:creationId xmlns:a16="http://schemas.microsoft.com/office/drawing/2014/main" id="{8EB7492C-1829-442F-8BBD-C7EF43A54396}"/>
              </a:ext>
            </a:extLst>
          </p:cNvPr>
          <p:cNvSpPr>
            <a:spLocks noGrp="1"/>
          </p:cNvSpPr>
          <p:nvPr>
            <p:ph idx="1"/>
          </p:nvPr>
        </p:nvSpPr>
        <p:spPr/>
        <p:txBody>
          <a:bodyPr/>
          <a:lstStyle/>
          <a:p>
            <a:r>
              <a:rPr lang="en-US" dirty="0"/>
              <a:t>command line (primarily)</a:t>
            </a:r>
          </a:p>
        </p:txBody>
      </p:sp>
      <p:pic>
        <p:nvPicPr>
          <p:cNvPr id="10" name="Picture Placeholder 9">
            <a:extLst>
              <a:ext uri="{FF2B5EF4-FFF2-40B4-BE49-F238E27FC236}">
                <a16:creationId xmlns:a16="http://schemas.microsoft.com/office/drawing/2014/main" id="{31EEC1BE-1370-4854-A00F-CCF330389E7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95" b="7895"/>
          <a:stretch>
            <a:fillRect/>
          </a:stretch>
        </p:blipFill>
        <p:spPr/>
      </p:pic>
      <p:sp>
        <p:nvSpPr>
          <p:cNvPr id="5" name="Content Placeholder 4">
            <a:extLst>
              <a:ext uri="{FF2B5EF4-FFF2-40B4-BE49-F238E27FC236}">
                <a16:creationId xmlns:a16="http://schemas.microsoft.com/office/drawing/2014/main" id="{EAECCEBA-3A7C-42E0-A48E-67B1BC81B078}"/>
              </a:ext>
            </a:extLst>
          </p:cNvPr>
          <p:cNvSpPr>
            <a:spLocks noGrp="1"/>
          </p:cNvSpPr>
          <p:nvPr>
            <p:ph idx="11"/>
          </p:nvPr>
        </p:nvSpPr>
        <p:spPr>
          <a:xfrm>
            <a:off x="4257672" y="3308398"/>
            <a:ext cx="2345251" cy="1092152"/>
          </a:xfrm>
        </p:spPr>
        <p:txBody>
          <a:bodyPr/>
          <a:lstStyle/>
          <a:p>
            <a:r>
              <a:rPr lang="en-US" dirty="0"/>
              <a:t>you don’t know what you don’t know</a:t>
            </a:r>
          </a:p>
        </p:txBody>
      </p:sp>
      <p:pic>
        <p:nvPicPr>
          <p:cNvPr id="12" name="Picture Placeholder 11">
            <a:extLst>
              <a:ext uri="{FF2B5EF4-FFF2-40B4-BE49-F238E27FC236}">
                <a16:creationId xmlns:a16="http://schemas.microsoft.com/office/drawing/2014/main" id="{5EC338B9-3214-4DB1-B87F-D752422C88F9}"/>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7936" b="18452"/>
          <a:stretch/>
        </p:blipFill>
        <p:spPr>
          <a:xfrm>
            <a:off x="4615513" y="2000250"/>
            <a:ext cx="1629568" cy="1200150"/>
          </a:xfrm>
        </p:spPr>
      </p:pic>
      <p:sp>
        <p:nvSpPr>
          <p:cNvPr id="7" name="Content Placeholder 6">
            <a:extLst>
              <a:ext uri="{FF2B5EF4-FFF2-40B4-BE49-F238E27FC236}">
                <a16:creationId xmlns:a16="http://schemas.microsoft.com/office/drawing/2014/main" id="{5A04DC12-E0D9-42CE-8CE8-CE2F686AF20C}"/>
              </a:ext>
            </a:extLst>
          </p:cNvPr>
          <p:cNvSpPr>
            <a:spLocks noGrp="1"/>
          </p:cNvSpPr>
          <p:nvPr>
            <p:ph idx="13"/>
          </p:nvPr>
        </p:nvSpPr>
        <p:spPr>
          <a:xfrm>
            <a:off x="6767228" y="3296071"/>
            <a:ext cx="2345251" cy="1342604"/>
          </a:xfrm>
        </p:spPr>
        <p:txBody>
          <a:bodyPr/>
          <a:lstStyle/>
          <a:p>
            <a:r>
              <a:rPr lang="en-US" dirty="0"/>
              <a:t>not the most intuitive thing with new terms and processes</a:t>
            </a:r>
          </a:p>
        </p:txBody>
      </p:sp>
      <p:pic>
        <p:nvPicPr>
          <p:cNvPr id="14" name="Picture Placeholder 13">
            <a:extLst>
              <a:ext uri="{FF2B5EF4-FFF2-40B4-BE49-F238E27FC236}">
                <a16:creationId xmlns:a16="http://schemas.microsoft.com/office/drawing/2014/main" id="{F1753BED-1712-43CF-B15B-BCB922749F6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t="-4187" b="12463"/>
          <a:stretch/>
        </p:blipFill>
        <p:spPr>
          <a:xfrm>
            <a:off x="7353669" y="2029523"/>
            <a:ext cx="1161681" cy="1066054"/>
          </a:xfrm>
        </p:spPr>
      </p:pic>
    </p:spTree>
    <p:extLst>
      <p:ext uri="{BB962C8B-B14F-4D97-AF65-F5344CB8AC3E}">
        <p14:creationId xmlns:p14="http://schemas.microsoft.com/office/powerpoint/2010/main" val="42629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4D2625-E884-4192-BE4D-2A06C1948F19}"/>
              </a:ext>
            </a:extLst>
          </p:cNvPr>
          <p:cNvSpPr txBox="1">
            <a:spLocks/>
          </p:cNvSpPr>
          <p:nvPr/>
        </p:nvSpPr>
        <p:spPr>
          <a:xfrm>
            <a:off x="30255" y="300036"/>
            <a:ext cx="3713070" cy="969449"/>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Key Terminology</a:t>
            </a:r>
            <a:endParaRPr lang="en-US" kern="0" dirty="0">
              <a:solidFill>
                <a:srgbClr val="ED1B30"/>
              </a:solidFill>
            </a:endParaRPr>
          </a:p>
        </p:txBody>
      </p:sp>
      <p:pic>
        <p:nvPicPr>
          <p:cNvPr id="3" name="Picture 2">
            <a:extLst>
              <a:ext uri="{FF2B5EF4-FFF2-40B4-BE49-F238E27FC236}">
                <a16:creationId xmlns:a16="http://schemas.microsoft.com/office/drawing/2014/main" id="{078CA425-2687-43C0-AAB1-05E735E8E1F7}"/>
              </a:ext>
            </a:extLst>
          </p:cNvPr>
          <p:cNvPicPr>
            <a:picLocks noChangeAspect="1"/>
          </p:cNvPicPr>
          <p:nvPr/>
        </p:nvPicPr>
        <p:blipFill rotWithShape="1">
          <a:blip r:embed="rId2">
            <a:extLst>
              <a:ext uri="{28A0092B-C50C-407E-A947-70E740481C1C}">
                <a14:useLocalDpi xmlns:a14="http://schemas.microsoft.com/office/drawing/2010/main" val="0"/>
              </a:ext>
            </a:extLst>
          </a:blip>
          <a:srcRect b="3693"/>
          <a:stretch/>
        </p:blipFill>
        <p:spPr>
          <a:xfrm>
            <a:off x="2894477" y="1566530"/>
            <a:ext cx="4737280" cy="2509284"/>
          </a:xfrm>
          <a:prstGeom prst="rect">
            <a:avLst/>
          </a:prstGeom>
        </p:spPr>
      </p:pic>
    </p:spTree>
    <p:extLst>
      <p:ext uri="{BB962C8B-B14F-4D97-AF65-F5344CB8AC3E}">
        <p14:creationId xmlns:p14="http://schemas.microsoft.com/office/powerpoint/2010/main" val="36781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Command Line</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6743699" cy="816489"/>
          </a:xfrm>
        </p:spPr>
        <p:txBody>
          <a:bodyPr/>
          <a:lstStyle/>
          <a:p>
            <a:pPr marL="0" indent="0">
              <a:buNone/>
            </a:pPr>
            <a:r>
              <a:rPr lang="en-US" dirty="0"/>
              <a:t>Interface for text-based input for Git. </a:t>
            </a:r>
            <a:r>
              <a:rPr lang="en-US" i="1" dirty="0"/>
              <a:t>(not how we are going to be doing this today)</a:t>
            </a:r>
          </a:p>
        </p:txBody>
      </p:sp>
      <p:pic>
        <p:nvPicPr>
          <p:cNvPr id="4" name="Picture 3">
            <a:extLst>
              <a:ext uri="{FF2B5EF4-FFF2-40B4-BE49-F238E27FC236}">
                <a16:creationId xmlns:a16="http://schemas.microsoft.com/office/drawing/2014/main" id="{962BCB1D-CF50-48A2-8B39-49FBAA6EC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5" y="2042149"/>
            <a:ext cx="3855523" cy="2710825"/>
          </a:xfrm>
          <a:prstGeom prst="rect">
            <a:avLst/>
          </a:prstGeom>
        </p:spPr>
      </p:pic>
      <p:sp>
        <p:nvSpPr>
          <p:cNvPr id="5" name="Rectangle 4">
            <a:extLst>
              <a:ext uri="{FF2B5EF4-FFF2-40B4-BE49-F238E27FC236}">
                <a16:creationId xmlns:a16="http://schemas.microsoft.com/office/drawing/2014/main" id="{FEC9C448-E4C3-43FD-87EF-61A7D4D332B2}"/>
              </a:ext>
            </a:extLst>
          </p:cNvPr>
          <p:cNvSpPr/>
          <p:nvPr/>
        </p:nvSpPr>
        <p:spPr>
          <a:xfrm>
            <a:off x="3190875" y="4752974"/>
            <a:ext cx="1883849" cy="276999"/>
          </a:xfrm>
          <a:prstGeom prst="rect">
            <a:avLst/>
          </a:prstGeom>
        </p:spPr>
        <p:txBody>
          <a:bodyPr wrap="none">
            <a:spAutoFit/>
          </a:bodyPr>
          <a:lstStyle/>
          <a:p>
            <a:r>
              <a:rPr lang="en-US" sz="1200" i="1" dirty="0"/>
              <a:t>https://gitforwindows.org/</a:t>
            </a:r>
          </a:p>
        </p:txBody>
      </p:sp>
    </p:spTree>
    <p:extLst>
      <p:ext uri="{BB962C8B-B14F-4D97-AF65-F5344CB8AC3E}">
        <p14:creationId xmlns:p14="http://schemas.microsoft.com/office/powerpoint/2010/main" val="173733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Repository/Repo </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5957607" cy="816489"/>
          </a:xfrm>
        </p:spPr>
        <p:txBody>
          <a:bodyPr/>
          <a:lstStyle/>
          <a:p>
            <a:pPr marL="0" indent="0">
              <a:buNone/>
            </a:pPr>
            <a:r>
              <a:rPr lang="en-US" dirty="0"/>
              <a:t>Storage space where your projects live. </a:t>
            </a:r>
            <a:r>
              <a:rPr lang="en-US" dirty="0">
                <a:solidFill>
                  <a:schemeClr val="tx1">
                    <a:lumMod val="60000"/>
                    <a:lumOff val="40000"/>
                  </a:schemeClr>
                </a:solidFill>
              </a:rPr>
              <a:t>(similar to a Revit central file)</a:t>
            </a:r>
          </a:p>
        </p:txBody>
      </p:sp>
      <p:pic>
        <p:nvPicPr>
          <p:cNvPr id="6" name="Picture 5">
            <a:extLst>
              <a:ext uri="{FF2B5EF4-FFF2-40B4-BE49-F238E27FC236}">
                <a16:creationId xmlns:a16="http://schemas.microsoft.com/office/drawing/2014/main" id="{7A7495F3-8AAA-4C7F-9D43-EB2949A61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569" y="2015343"/>
            <a:ext cx="3786606" cy="2828121"/>
          </a:xfrm>
          <a:prstGeom prst="rect">
            <a:avLst/>
          </a:prstGeom>
        </p:spPr>
      </p:pic>
    </p:spTree>
    <p:extLst>
      <p:ext uri="{BB962C8B-B14F-4D97-AF65-F5344CB8AC3E}">
        <p14:creationId xmlns:p14="http://schemas.microsoft.com/office/powerpoint/2010/main" val="25102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Version Control</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696200" cy="1387989"/>
          </a:xfrm>
        </p:spPr>
        <p:txBody>
          <a:bodyPr/>
          <a:lstStyle/>
          <a:p>
            <a:pPr marL="0" indent="0">
              <a:buNone/>
            </a:pPr>
            <a:r>
              <a:rPr lang="en-US" dirty="0"/>
              <a:t>Instead of manually saving multiple versions, Git saves “snapshots” of every point in time for the life of the project. </a:t>
            </a:r>
            <a:r>
              <a:rPr lang="en-US" dirty="0">
                <a:solidFill>
                  <a:schemeClr val="tx1">
                    <a:lumMod val="60000"/>
                    <a:lumOff val="40000"/>
                  </a:schemeClr>
                </a:solidFill>
              </a:rPr>
              <a:t>(similar to Revit’s backup folder, but better.)</a:t>
            </a:r>
          </a:p>
        </p:txBody>
      </p:sp>
      <p:pic>
        <p:nvPicPr>
          <p:cNvPr id="4" name="Picture 3">
            <a:extLst>
              <a:ext uri="{FF2B5EF4-FFF2-40B4-BE49-F238E27FC236}">
                <a16:creationId xmlns:a16="http://schemas.microsoft.com/office/drawing/2014/main" id="{20C7A97C-9C23-4DB0-B0B0-29016BCC8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454" y="2438400"/>
            <a:ext cx="2978829" cy="2543175"/>
          </a:xfrm>
          <a:prstGeom prst="rect">
            <a:avLst/>
          </a:prstGeom>
        </p:spPr>
      </p:pic>
    </p:spTree>
    <p:extLst>
      <p:ext uri="{BB962C8B-B14F-4D97-AF65-F5344CB8AC3E}">
        <p14:creationId xmlns:p14="http://schemas.microsoft.com/office/powerpoint/2010/main" val="358544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Commit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87989"/>
          </a:xfrm>
        </p:spPr>
        <p:txBody>
          <a:bodyPr/>
          <a:lstStyle/>
          <a:p>
            <a:pPr marL="0" indent="0">
              <a:buNone/>
            </a:pPr>
            <a:r>
              <a:rPr lang="en-US" sz="1800" dirty="0"/>
              <a:t>This is the beautiful part. A commit is you pushing your changes to Git. Each time you commit to the repo, Git takes a snapshot to give you a checkpoint to go back to if needed. </a:t>
            </a:r>
            <a:r>
              <a:rPr lang="en-US" sz="1800" dirty="0">
                <a:solidFill>
                  <a:schemeClr val="tx1">
                    <a:lumMod val="60000"/>
                    <a:lumOff val="40000"/>
                  </a:schemeClr>
                </a:solidFill>
              </a:rPr>
              <a:t>(similar to a sync with central, but also way better)</a:t>
            </a:r>
            <a:endParaRPr lang="en-US" sz="1800" dirty="0"/>
          </a:p>
        </p:txBody>
      </p:sp>
      <p:pic>
        <p:nvPicPr>
          <p:cNvPr id="5" name="Picture 4">
            <a:extLst>
              <a:ext uri="{FF2B5EF4-FFF2-40B4-BE49-F238E27FC236}">
                <a16:creationId xmlns:a16="http://schemas.microsoft.com/office/drawing/2014/main" id="{E2D94E63-9BFD-484B-AC79-75506909D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229" y="2571750"/>
            <a:ext cx="4980871" cy="2085407"/>
          </a:xfrm>
          <a:prstGeom prst="rect">
            <a:avLst/>
          </a:prstGeom>
        </p:spPr>
      </p:pic>
      <p:sp>
        <p:nvSpPr>
          <p:cNvPr id="7" name="Content Placeholder 8">
            <a:extLst>
              <a:ext uri="{FF2B5EF4-FFF2-40B4-BE49-F238E27FC236}">
                <a16:creationId xmlns:a16="http://schemas.microsoft.com/office/drawing/2014/main" id="{D653C05A-9590-4955-9333-E2DBD828579C}"/>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Sending your changes off to the repo!</a:t>
            </a:r>
          </a:p>
        </p:txBody>
      </p:sp>
    </p:spTree>
    <p:extLst>
      <p:ext uri="{BB962C8B-B14F-4D97-AF65-F5344CB8AC3E}">
        <p14:creationId xmlns:p14="http://schemas.microsoft.com/office/powerpoint/2010/main" val="21453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Branch</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This allows people to work on their own version of the project before pushing the changes back to the main project.</a:t>
            </a:r>
            <a:r>
              <a:rPr lang="en-US" sz="1800" dirty="0">
                <a:solidFill>
                  <a:schemeClr val="tx1">
                    <a:lumMod val="60000"/>
                    <a:lumOff val="40000"/>
                  </a:schemeClr>
                </a:solidFill>
              </a:rPr>
              <a:t> (similar to a Revit local file)</a:t>
            </a:r>
          </a:p>
        </p:txBody>
      </p:sp>
      <p:pic>
        <p:nvPicPr>
          <p:cNvPr id="4" name="Picture 3">
            <a:extLst>
              <a:ext uri="{FF2B5EF4-FFF2-40B4-BE49-F238E27FC236}">
                <a16:creationId xmlns:a16="http://schemas.microsoft.com/office/drawing/2014/main" id="{CCA6B308-D915-4366-A4B6-C0FA829A8D3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7373" y="2238935"/>
            <a:ext cx="8126627" cy="2041815"/>
          </a:xfrm>
          <a:prstGeom prst="rect">
            <a:avLst/>
          </a:prstGeom>
        </p:spPr>
      </p:pic>
    </p:spTree>
    <p:extLst>
      <p:ext uri="{BB962C8B-B14F-4D97-AF65-F5344CB8AC3E}">
        <p14:creationId xmlns:p14="http://schemas.microsoft.com/office/powerpoint/2010/main" val="37370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Fork</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Your very own copy of a project separate from the source project with the option to push your changes to the source if you want to.</a:t>
            </a:r>
          </a:p>
        </p:txBody>
      </p:sp>
      <p:pic>
        <p:nvPicPr>
          <p:cNvPr id="5" name="Picture 4">
            <a:extLst>
              <a:ext uri="{FF2B5EF4-FFF2-40B4-BE49-F238E27FC236}">
                <a16:creationId xmlns:a16="http://schemas.microsoft.com/office/drawing/2014/main" id="{24038900-7681-4435-BECE-4C07D1195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425" y="2172820"/>
            <a:ext cx="2952750" cy="2381250"/>
          </a:xfrm>
          <a:prstGeom prst="rect">
            <a:avLst/>
          </a:prstGeom>
        </p:spPr>
      </p:pic>
    </p:spTree>
    <p:extLst>
      <p:ext uri="{BB962C8B-B14F-4D97-AF65-F5344CB8AC3E}">
        <p14:creationId xmlns:p14="http://schemas.microsoft.com/office/powerpoint/2010/main" val="23131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Pull Request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A way of submitting contributions to an open project. This is done by making changes on your fork and generating the pull request (PR). </a:t>
            </a:r>
          </a:p>
        </p:txBody>
      </p:sp>
      <p:pic>
        <p:nvPicPr>
          <p:cNvPr id="3" name="Picture 2">
            <a:extLst>
              <a:ext uri="{FF2B5EF4-FFF2-40B4-BE49-F238E27FC236}">
                <a16:creationId xmlns:a16="http://schemas.microsoft.com/office/drawing/2014/main" id="{1094DDE2-88F0-47FB-A0EF-3E93D1BBAC3A}"/>
              </a:ext>
            </a:extLst>
          </p:cNvPr>
          <p:cNvPicPr>
            <a:picLocks noChangeAspect="1"/>
          </p:cNvPicPr>
          <p:nvPr/>
        </p:nvPicPr>
        <p:blipFill>
          <a:blip r:embed="rId2"/>
          <a:stretch>
            <a:fillRect/>
          </a:stretch>
        </p:blipFill>
        <p:spPr>
          <a:xfrm>
            <a:off x="1886790" y="2379611"/>
            <a:ext cx="6543675" cy="2028603"/>
          </a:xfrm>
          <a:prstGeom prst="rect">
            <a:avLst/>
          </a:prstGeom>
        </p:spPr>
      </p:pic>
    </p:spTree>
    <p:extLst>
      <p:ext uri="{BB962C8B-B14F-4D97-AF65-F5344CB8AC3E}">
        <p14:creationId xmlns:p14="http://schemas.microsoft.com/office/powerpoint/2010/main" val="15131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a:t>
            </a:r>
            <a:r>
              <a:rPr lang="en-US" dirty="0" err="1">
                <a:solidFill>
                  <a:srgbClr val="ED1B30"/>
                </a:solidFill>
              </a:rPr>
              <a:t>gitignore</a:t>
            </a:r>
            <a:endParaRPr lang="en-US" dirty="0">
              <a:solidFill>
                <a:srgbClr val="ED1B30"/>
              </a:solidFill>
            </a:endParaRP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02264"/>
          </a:xfrm>
        </p:spPr>
        <p:txBody>
          <a:bodyPr/>
          <a:lstStyle/>
          <a:p>
            <a:pPr marL="0" indent="0">
              <a:buNone/>
            </a:pPr>
            <a:r>
              <a:rPr lang="en-US" sz="1800" dirty="0"/>
              <a:t>When you are managing a project with version control, there are definitely going to be files you don’t want to “sync” to the repo. Rather than removing these files from the local repo we can tell </a:t>
            </a:r>
            <a:r>
              <a:rPr lang="en-US" sz="1800" dirty="0" err="1"/>
              <a:t>github</a:t>
            </a:r>
            <a:r>
              <a:rPr lang="en-US" sz="1800" dirty="0"/>
              <a:t> to ignore them by extension!</a:t>
            </a:r>
          </a:p>
        </p:txBody>
      </p:sp>
      <p:pic>
        <p:nvPicPr>
          <p:cNvPr id="5" name="Picture 4">
            <a:extLst>
              <a:ext uri="{FF2B5EF4-FFF2-40B4-BE49-F238E27FC236}">
                <a16:creationId xmlns:a16="http://schemas.microsoft.com/office/drawing/2014/main" id="{B4250D21-4A72-4D54-B3D0-76C82F650C1F}"/>
              </a:ext>
            </a:extLst>
          </p:cNvPr>
          <p:cNvPicPr>
            <a:picLocks noChangeAspect="1"/>
          </p:cNvPicPr>
          <p:nvPr/>
        </p:nvPicPr>
        <p:blipFill>
          <a:blip r:embed="rId2"/>
          <a:stretch>
            <a:fillRect/>
          </a:stretch>
        </p:blipFill>
        <p:spPr>
          <a:xfrm>
            <a:off x="2838752" y="2612951"/>
            <a:ext cx="4838095" cy="1961905"/>
          </a:xfrm>
          <a:prstGeom prst="rect">
            <a:avLst/>
          </a:prstGeom>
        </p:spPr>
      </p:pic>
    </p:spTree>
    <p:extLst>
      <p:ext uri="{BB962C8B-B14F-4D97-AF65-F5344CB8AC3E}">
        <p14:creationId xmlns:p14="http://schemas.microsoft.com/office/powerpoint/2010/main" val="236406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spTree>
    <p:extLst>
      <p:ext uri="{BB962C8B-B14F-4D97-AF65-F5344CB8AC3E}">
        <p14:creationId xmlns:p14="http://schemas.microsoft.com/office/powerpoint/2010/main" val="99973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pic>
        <p:nvPicPr>
          <p:cNvPr id="3" name="Content Placeholder 2">
            <a:extLst>
              <a:ext uri="{FF2B5EF4-FFF2-40B4-BE49-F238E27FC236}">
                <a16:creationId xmlns:a16="http://schemas.microsoft.com/office/drawing/2014/main" id="{66FD4CE9-722D-482A-A327-CDA720FD5F93}"/>
              </a:ext>
            </a:extLst>
          </p:cNvPr>
          <p:cNvPicPr>
            <a:picLocks noGrp="1" noChangeAspect="1"/>
          </p:cNvPicPr>
          <p:nvPr>
            <p:ph idx="1"/>
          </p:nvPr>
        </p:nvPicPr>
        <p:blipFill>
          <a:blip r:embed="rId3"/>
          <a:stretch>
            <a:fillRect/>
          </a:stretch>
        </p:blipFill>
        <p:spPr>
          <a:xfrm>
            <a:off x="2495305" y="1205698"/>
            <a:ext cx="5248767" cy="3482547"/>
          </a:xfrm>
          <a:prstGeom prst="rect">
            <a:avLst/>
          </a:prstGeom>
        </p:spPr>
      </p:pic>
      <p:sp>
        <p:nvSpPr>
          <p:cNvPr id="7" name="Content Placeholder 8">
            <a:extLst>
              <a:ext uri="{FF2B5EF4-FFF2-40B4-BE49-F238E27FC236}">
                <a16:creationId xmlns:a16="http://schemas.microsoft.com/office/drawing/2014/main" id="{2A1BDB8B-AE45-44FD-BFCD-C7A7BEA1777E}"/>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The landing page with all the data</a:t>
            </a:r>
          </a:p>
        </p:txBody>
      </p:sp>
    </p:spTree>
    <p:extLst>
      <p:ext uri="{BB962C8B-B14F-4D97-AF65-F5344CB8AC3E}">
        <p14:creationId xmlns:p14="http://schemas.microsoft.com/office/powerpoint/2010/main" val="412218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0031-D11A-4E1C-8DC1-325B29694F5C}"/>
              </a:ext>
            </a:extLst>
          </p:cNvPr>
          <p:cNvSpPr>
            <a:spLocks noGrp="1"/>
          </p:cNvSpPr>
          <p:nvPr>
            <p:ph type="title"/>
          </p:nvPr>
        </p:nvSpPr>
        <p:spPr>
          <a:xfrm>
            <a:off x="30255" y="300036"/>
            <a:ext cx="2627885" cy="969449"/>
          </a:xfrm>
        </p:spPr>
        <p:txBody>
          <a:bodyPr/>
          <a:lstStyle/>
          <a:p>
            <a:r>
              <a:rPr lang="en-US" dirty="0">
                <a:solidFill>
                  <a:srgbClr val="FF0000"/>
                </a:solidFill>
              </a:rPr>
              <a:t>Resources</a:t>
            </a:r>
          </a:p>
        </p:txBody>
      </p:sp>
      <p:sp>
        <p:nvSpPr>
          <p:cNvPr id="9" name="Content Placeholder 8">
            <a:extLst>
              <a:ext uri="{FF2B5EF4-FFF2-40B4-BE49-F238E27FC236}">
                <a16:creationId xmlns:a16="http://schemas.microsoft.com/office/drawing/2014/main" id="{5ABB5FB7-7A22-4A8B-A98A-101CFA594968}"/>
              </a:ext>
            </a:extLst>
          </p:cNvPr>
          <p:cNvSpPr>
            <a:spLocks noGrp="1"/>
          </p:cNvSpPr>
          <p:nvPr>
            <p:ph idx="1"/>
          </p:nvPr>
        </p:nvSpPr>
        <p:spPr>
          <a:xfrm>
            <a:off x="1422169" y="843516"/>
            <a:ext cx="7615505" cy="3999947"/>
          </a:xfrm>
        </p:spPr>
        <p:txBody>
          <a:bodyPr/>
          <a:lstStyle/>
          <a:p>
            <a:r>
              <a:rPr lang="en-US" sz="1800" dirty="0"/>
              <a:t>Markdown</a:t>
            </a:r>
          </a:p>
          <a:p>
            <a:pPr lvl="1"/>
            <a:r>
              <a:rPr lang="en-US" sz="1600" dirty="0">
                <a:hlinkClick r:id="rId2"/>
              </a:rPr>
              <a:t>https://guides.github.com/features/mastering-markdown/</a:t>
            </a:r>
            <a:endParaRPr lang="en-US" sz="1600" dirty="0"/>
          </a:p>
          <a:p>
            <a:pPr lvl="1"/>
            <a:r>
              <a:rPr lang="en-US" sz="1600" dirty="0">
                <a:hlinkClick r:id="rId3"/>
              </a:rPr>
              <a:t>https://github.com/adam-p/markdown-here/wiki/Markdown-Cheatsheet</a:t>
            </a:r>
            <a:endParaRPr lang="en-US" sz="1600" dirty="0"/>
          </a:p>
          <a:p>
            <a:r>
              <a:rPr lang="en-US" sz="1800" dirty="0" err="1"/>
              <a:t>Misc</a:t>
            </a:r>
            <a:endParaRPr lang="en-US" sz="1800" dirty="0"/>
          </a:p>
          <a:p>
            <a:pPr lvl="1"/>
            <a:r>
              <a:rPr lang="en-US" sz="1600" b="1" dirty="0"/>
              <a:t>This</a:t>
            </a:r>
            <a:r>
              <a:rPr lang="en-US" sz="1600" dirty="0"/>
              <a:t> </a:t>
            </a:r>
            <a:r>
              <a:rPr lang="en-US" sz="1600" b="1" dirty="0"/>
              <a:t>exact</a:t>
            </a:r>
            <a:r>
              <a:rPr lang="en-US" sz="1600" dirty="0"/>
              <a:t> presentation’s repo. https://github.com/johnpierson/AU2018-GitItTogether</a:t>
            </a:r>
          </a:p>
          <a:p>
            <a:pPr lvl="1"/>
            <a:r>
              <a:rPr lang="en-US" sz="1600" dirty="0">
                <a:hlinkClick r:id="rId4"/>
              </a:rPr>
              <a:t>https://guides.github.com/activities/hello-world/</a:t>
            </a:r>
            <a:endParaRPr lang="en-US" sz="1600" dirty="0"/>
          </a:p>
          <a:p>
            <a:r>
              <a:rPr lang="en-US" sz="1800" dirty="0"/>
              <a:t>License</a:t>
            </a:r>
          </a:p>
          <a:p>
            <a:pPr lvl="1"/>
            <a:r>
              <a:rPr lang="en-US" sz="1600" dirty="0"/>
              <a:t>Choose a license</a:t>
            </a:r>
            <a:br>
              <a:rPr lang="en-US" sz="1600" dirty="0"/>
            </a:br>
            <a:r>
              <a:rPr lang="en-US" sz="1600" dirty="0">
                <a:hlinkClick r:id="rId5"/>
              </a:rPr>
              <a:t>https://choosealicense.com/</a:t>
            </a:r>
            <a:endParaRPr lang="en-US" sz="1600" dirty="0"/>
          </a:p>
          <a:p>
            <a:pPr lvl="1"/>
            <a:r>
              <a:rPr lang="en-US" sz="1600" dirty="0"/>
              <a:t>Creative Commons</a:t>
            </a:r>
            <a:br>
              <a:rPr lang="en-US" sz="1600" dirty="0"/>
            </a:br>
            <a:r>
              <a:rPr lang="en-US" sz="1600" dirty="0">
                <a:hlinkClick r:id="rId6"/>
              </a:rPr>
              <a:t>https://creativecommons.org/</a:t>
            </a:r>
            <a:endParaRPr lang="en-US" sz="1600" dirty="0"/>
          </a:p>
          <a:p>
            <a:pPr lvl="1"/>
            <a:endParaRPr lang="en-US" sz="1600" dirty="0"/>
          </a:p>
          <a:p>
            <a:pPr lvl="1"/>
            <a:endParaRPr lang="en-US" sz="1600" dirty="0"/>
          </a:p>
        </p:txBody>
      </p:sp>
    </p:spTree>
    <p:extLst>
      <p:ext uri="{BB962C8B-B14F-4D97-AF65-F5344CB8AC3E}">
        <p14:creationId xmlns:p14="http://schemas.microsoft.com/office/powerpoint/2010/main" val="3122037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B571A8-28A9-4579-9C28-AA054D17C383}"/>
              </a:ext>
            </a:extLst>
          </p:cNvPr>
          <p:cNvSpPr>
            <a:spLocks noGrp="1"/>
          </p:cNvSpPr>
          <p:nvPr>
            <p:ph type="title"/>
          </p:nvPr>
        </p:nvSpPr>
        <p:spPr>
          <a:xfrm>
            <a:off x="1375144" y="370920"/>
            <a:ext cx="7768856" cy="1025489"/>
          </a:xfrm>
        </p:spPr>
        <p:txBody>
          <a:bodyPr/>
          <a:lstStyle/>
          <a:p>
            <a:pPr algn="ctr"/>
            <a:r>
              <a:rPr lang="en-US" dirty="0"/>
              <a:t>Now, Let’s </a:t>
            </a:r>
            <a:r>
              <a:rPr lang="en-US" dirty="0">
                <a:solidFill>
                  <a:srgbClr val="FF0000"/>
                </a:solidFill>
              </a:rPr>
              <a:t>Build</a:t>
            </a:r>
            <a:r>
              <a:rPr lang="en-US" dirty="0"/>
              <a:t> Some Workflows.</a:t>
            </a:r>
            <a:br>
              <a:rPr lang="en-US" dirty="0"/>
            </a:br>
            <a:r>
              <a:rPr lang="en-US" dirty="0"/>
              <a:t>(and use version control)</a:t>
            </a:r>
          </a:p>
        </p:txBody>
      </p:sp>
      <p:sp>
        <p:nvSpPr>
          <p:cNvPr id="12" name="Content Placeholder 9">
            <a:extLst>
              <a:ext uri="{FF2B5EF4-FFF2-40B4-BE49-F238E27FC236}">
                <a16:creationId xmlns:a16="http://schemas.microsoft.com/office/drawing/2014/main" id="{2DEA4CA3-4BA5-412B-891E-00225F483E5D}"/>
              </a:ext>
            </a:extLst>
          </p:cNvPr>
          <p:cNvSpPr>
            <a:spLocks noGrp="1"/>
          </p:cNvSpPr>
          <p:nvPr>
            <p:ph idx="1"/>
          </p:nvPr>
        </p:nvSpPr>
        <p:spPr>
          <a:xfrm>
            <a:off x="1748118" y="1483971"/>
            <a:ext cx="6743699" cy="2878815"/>
          </a:xfrm>
        </p:spPr>
        <p:txBody>
          <a:bodyPr/>
          <a:lstStyle/>
          <a:p>
            <a:r>
              <a:rPr lang="en-US" dirty="0"/>
              <a:t>Start a </a:t>
            </a:r>
            <a:r>
              <a:rPr lang="en-US" dirty="0" err="1"/>
              <a:t>Github</a:t>
            </a:r>
            <a:endParaRPr lang="en-US" dirty="0"/>
          </a:p>
          <a:p>
            <a:r>
              <a:rPr lang="en-US" dirty="0"/>
              <a:t>Establish ReadMe and .</a:t>
            </a:r>
            <a:r>
              <a:rPr lang="en-US" dirty="0" err="1"/>
              <a:t>gitignore</a:t>
            </a:r>
            <a:endParaRPr lang="en-US" dirty="0"/>
          </a:p>
          <a:p>
            <a:r>
              <a:rPr lang="en-US" dirty="0"/>
              <a:t>Choose a license</a:t>
            </a:r>
          </a:p>
          <a:p>
            <a:r>
              <a:rPr lang="en-US" dirty="0"/>
              <a:t>Build cool stuff and manage it.</a:t>
            </a:r>
          </a:p>
          <a:p>
            <a:r>
              <a:rPr lang="en-US" dirty="0"/>
              <a:t>Collaborate: </a:t>
            </a:r>
            <a:r>
              <a:rPr lang="en-US" sz="1800" i="1" dirty="0"/>
              <a:t>AKA Have other users mess with it.</a:t>
            </a:r>
          </a:p>
          <a:p>
            <a:endParaRPr lang="en-US" dirty="0"/>
          </a:p>
        </p:txBody>
      </p:sp>
    </p:spTree>
    <p:extLst>
      <p:ext uri="{BB962C8B-B14F-4D97-AF65-F5344CB8AC3E}">
        <p14:creationId xmlns:p14="http://schemas.microsoft.com/office/powerpoint/2010/main" val="12949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AWESOME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a:t>Creating a Repo</a:t>
            </a:r>
            <a:endParaRPr lang="en-US" dirty="0">
              <a:solidFill>
                <a:srgbClr val="FF0000"/>
              </a:solidFill>
            </a:endParaRPr>
          </a:p>
        </p:txBody>
      </p:sp>
      <p:pic>
        <p:nvPicPr>
          <p:cNvPr id="6" name="01-StartingAProject">
            <a:hlinkClick r:id="" action="ppaction://media"/>
            <a:extLst>
              <a:ext uri="{FF2B5EF4-FFF2-40B4-BE49-F238E27FC236}">
                <a16:creationId xmlns:a16="http://schemas.microsoft.com/office/drawing/2014/main" id="{DD5D71FF-C4AB-4524-8722-D6336057B1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271328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err="1"/>
              <a:t>Cloaning</a:t>
            </a:r>
            <a:r>
              <a:rPr lang="en-US" dirty="0"/>
              <a:t> a Repo Locally</a:t>
            </a:r>
            <a:endParaRPr lang="en-US" dirty="0">
              <a:solidFill>
                <a:srgbClr val="FF0000"/>
              </a:solidFill>
            </a:endParaRPr>
          </a:p>
        </p:txBody>
      </p:sp>
      <p:pic>
        <p:nvPicPr>
          <p:cNvPr id="5" name="02-CloaningAProject">
            <a:hlinkClick r:id="" action="ppaction://media"/>
            <a:extLst>
              <a:ext uri="{FF2B5EF4-FFF2-40B4-BE49-F238E27FC236}">
                <a16:creationId xmlns:a16="http://schemas.microsoft.com/office/drawing/2014/main" id="{F3003315-6184-48E9-A51F-E40C21B41B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34001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1FCC-F12A-49FA-8ADB-07902F109909}"/>
              </a:ext>
            </a:extLst>
          </p:cNvPr>
          <p:cNvSpPr>
            <a:spLocks noGrp="1"/>
          </p:cNvSpPr>
          <p:nvPr>
            <p:ph type="title"/>
          </p:nvPr>
        </p:nvSpPr>
        <p:spPr/>
        <p:txBody>
          <a:bodyPr/>
          <a:lstStyle/>
          <a:p>
            <a:r>
              <a:rPr lang="en-US" dirty="0"/>
              <a:t>Uploading Files</a:t>
            </a:r>
          </a:p>
        </p:txBody>
      </p:sp>
      <p:pic>
        <p:nvPicPr>
          <p:cNvPr id="10" name="03-UploadingInitialFiles">
            <a:hlinkClick r:id="" action="ppaction://media"/>
            <a:extLst>
              <a:ext uri="{FF2B5EF4-FFF2-40B4-BE49-F238E27FC236}">
                <a16:creationId xmlns:a16="http://schemas.microsoft.com/office/drawing/2014/main" id="{9740C4ED-7E89-481D-91D8-B5434E176C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9452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5" y="300036"/>
            <a:ext cx="4113119" cy="969449"/>
          </a:xfrm>
        </p:spPr>
        <p:txBody>
          <a:bodyPr/>
          <a:lstStyle/>
          <a:p>
            <a:r>
              <a:rPr lang="en-US" dirty="0">
                <a:solidFill>
                  <a:srgbClr val="FF0000"/>
                </a:solidFill>
              </a:rPr>
              <a:t>About</a:t>
            </a:r>
            <a:r>
              <a:rPr lang="en-US" dirty="0"/>
              <a:t> the Speaker</a:t>
            </a:r>
          </a:p>
        </p:txBody>
      </p:sp>
      <p:sp>
        <p:nvSpPr>
          <p:cNvPr id="25" name="Text Placeholder 3">
            <a:extLst>
              <a:ext uri="{FF2B5EF4-FFF2-40B4-BE49-F238E27FC236}">
                <a16:creationId xmlns:a16="http://schemas.microsoft.com/office/drawing/2014/main" id="{BC0E5DB7-889F-4D03-82A8-F466FF3630E7}"/>
              </a:ext>
            </a:extLst>
          </p:cNvPr>
          <p:cNvSpPr>
            <a:spLocks noGrp="1"/>
          </p:cNvSpPr>
          <p:nvPr/>
        </p:nvSpPr>
        <p:spPr>
          <a:xfrm>
            <a:off x="3663950" y="1479036"/>
            <a:ext cx="5184775" cy="3131064"/>
          </a:xfrm>
          <a:prstGeom prst="rect">
            <a:avLst/>
          </a:prstGeom>
        </p:spPr>
        <p:txBody>
          <a:bodyPr vert="horz" lIns="217636" tIns="108818" rIns="217636" bIns="108818" rtlCol="0">
            <a:normAutofit lnSpcReduction="10000"/>
          </a:bodyPr>
          <a:lstStyle>
            <a:lvl1pPr marL="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1pPr>
            <a:lvl2pPr marL="473075" indent="0" algn="l" defTabSz="1088182" rtl="0" eaLnBrk="1" latinLnBrk="0" hangingPunct="1">
              <a:lnSpc>
                <a:spcPct val="140000"/>
              </a:lnSpc>
              <a:spcBef>
                <a:spcPct val="20000"/>
              </a:spcBef>
              <a:buClr>
                <a:schemeClr val="accent1"/>
              </a:buClr>
              <a:buFont typeface="Courier New"/>
              <a:buNone/>
              <a:tabLst/>
              <a:defRPr sz="3000" b="0" i="0" strike="noStrike" kern="1200">
                <a:solidFill>
                  <a:schemeClr val="tx1"/>
                </a:solidFill>
                <a:latin typeface="Arial" panose="020B0604020202020204" pitchFamily="34" charset="0"/>
                <a:ea typeface="+mn-ea"/>
                <a:cs typeface="Arial" panose="020B0604020202020204" pitchFamily="34" charset="0"/>
              </a:defRPr>
            </a:lvl2pPr>
            <a:lvl3pPr marL="920750" indent="0" algn="l" defTabSz="1088182" rtl="0" eaLnBrk="1" latinLnBrk="0" hangingPunct="1">
              <a:lnSpc>
                <a:spcPct val="140000"/>
              </a:lnSpc>
              <a:spcBef>
                <a:spcPct val="20000"/>
              </a:spcBef>
              <a:buClr>
                <a:schemeClr val="accent1"/>
              </a:buClr>
              <a:buFont typeface="Wingdings" charset="2"/>
              <a:buNone/>
              <a:tabLst/>
              <a:defRPr sz="3000" b="0" i="0" strike="noStrike" kern="1200">
                <a:solidFill>
                  <a:schemeClr val="tx1"/>
                </a:solidFill>
                <a:latin typeface="Arial" panose="020B0604020202020204" pitchFamily="34" charset="0"/>
                <a:ea typeface="+mn-ea"/>
                <a:cs typeface="Arial" panose="020B0604020202020204" pitchFamily="34" charset="0"/>
              </a:defRPr>
            </a:lvl3pPr>
            <a:lvl4pPr marL="1393825"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4pPr>
            <a:lvl5pPr marL="184150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sz="1800" b="1" dirty="0">
                <a:solidFill>
                  <a:srgbClr val="000000"/>
                </a:solidFill>
                <a:latin typeface="Arial" panose="020B0604020202020204" pitchFamily="34" charset="0"/>
                <a:cs typeface="Arial" panose="020B0604020202020204" pitchFamily="34" charset="0"/>
              </a:rPr>
              <a:t>John Pierson</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Design Technology Specialist </a:t>
            </a:r>
            <a:r>
              <a:rPr lang="en-US" sz="1400" dirty="0">
                <a:solidFill>
                  <a:srgbClr val="000000"/>
                </a:solidFill>
                <a:latin typeface="Arial" panose="020B0604020202020204" pitchFamily="34" charset="0"/>
                <a:cs typeface="Arial" panose="020B0604020202020204" pitchFamily="34" charset="0"/>
              </a:rPr>
              <a:t>at Parallax Team</a:t>
            </a:r>
          </a:p>
          <a:p>
            <a:pPr marL="457200" indent="-457200">
              <a:buFont typeface="Arial" panose="020B0604020202020204" pitchFamily="34" charset="0"/>
              <a:buChar char="•"/>
            </a:pPr>
            <a:r>
              <a:rPr lang="en-US" sz="1400" b="1" dirty="0" err="1">
                <a:solidFill>
                  <a:srgbClr val="000000"/>
                </a:solidFill>
                <a:latin typeface="Arial" panose="020B0604020202020204" pitchFamily="34" charset="0"/>
                <a:cs typeface="Arial" panose="020B0604020202020204" pitchFamily="34" charset="0"/>
              </a:rPr>
              <a:t>Reviteer</a:t>
            </a:r>
            <a:r>
              <a:rPr lang="en-US" sz="1400" dirty="0">
                <a:solidFill>
                  <a:srgbClr val="000000"/>
                </a:solidFill>
                <a:latin typeface="Arial" panose="020B0604020202020204" pitchFamily="34" charset="0"/>
                <a:cs typeface="Arial" panose="020B0604020202020204" pitchFamily="34" charset="0"/>
              </a:rPr>
              <a:t> since 2012</a:t>
            </a:r>
          </a:p>
          <a:p>
            <a:pPr marL="457200" indent="-457200">
              <a:buFont typeface="Arial" panose="020B0604020202020204" pitchFamily="34" charset="0"/>
              <a:buChar char="•"/>
            </a:pPr>
            <a:r>
              <a:rPr lang="en-US" sz="1400" b="1" dirty="0">
                <a:solidFill>
                  <a:srgbClr val="000000"/>
                </a:solidFill>
              </a:rPr>
              <a:t>Dynamo User </a:t>
            </a:r>
            <a:r>
              <a:rPr lang="en-US" sz="1400" dirty="0">
                <a:solidFill>
                  <a:srgbClr val="000000"/>
                </a:solidFill>
              </a:rPr>
              <a:t>since 2014</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Dynamo Package Developer </a:t>
            </a:r>
            <a:r>
              <a:rPr lang="en-US" sz="1400" dirty="0">
                <a:solidFill>
                  <a:srgbClr val="000000"/>
                </a:solidFill>
                <a:latin typeface="Arial" panose="020B0604020202020204" pitchFamily="34" charset="0"/>
                <a:cs typeface="Arial" panose="020B0604020202020204" pitchFamily="34" charset="0"/>
              </a:rPr>
              <a:t>since 2015, (Rhyth</a:t>
            </a:r>
            <a:r>
              <a:rPr lang="en-US" sz="1400" dirty="0">
                <a:solidFill>
                  <a:srgbClr val="000000"/>
                </a:solidFill>
              </a:rPr>
              <a:t>m, Bang!, </a:t>
            </a:r>
            <a:r>
              <a:rPr lang="en-US" sz="1400" dirty="0" err="1">
                <a:solidFill>
                  <a:srgbClr val="000000"/>
                </a:solidFill>
              </a:rPr>
              <a:t>DuctTape</a:t>
            </a:r>
            <a:r>
              <a:rPr lang="en-US" sz="1400" dirty="0">
                <a:solidFill>
                  <a:srgbClr val="000000"/>
                </a:solidFill>
              </a:rPr>
              <a:t>, Monocle).</a:t>
            </a:r>
          </a:p>
          <a:p>
            <a:pPr marL="457200" indent="-45720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BILTNA</a:t>
            </a:r>
            <a:r>
              <a:rPr lang="en-US" sz="1400" dirty="0">
                <a:solidFill>
                  <a:srgbClr val="000000"/>
                </a:solidFill>
                <a:latin typeface="Arial" panose="020B0604020202020204" pitchFamily="34" charset="0"/>
                <a:cs typeface="Arial" panose="020B0604020202020204" pitchFamily="34" charset="0"/>
              </a:rPr>
              <a:t> </a:t>
            </a:r>
            <a:r>
              <a:rPr lang="en-US" sz="1400" dirty="0">
                <a:solidFill>
                  <a:srgbClr val="000000"/>
                </a:solidFill>
              </a:rPr>
              <a:t>Top Rated Speaker</a:t>
            </a:r>
          </a:p>
          <a:p>
            <a:pPr marL="457200" indent="-457200">
              <a:buFont typeface="Arial" panose="020B0604020202020204" pitchFamily="34" charset="0"/>
              <a:buChar char="•"/>
            </a:pPr>
            <a:r>
              <a:rPr lang="en-US" sz="1400" b="1" dirty="0">
                <a:solidFill>
                  <a:srgbClr val="000000"/>
                </a:solidFill>
              </a:rPr>
              <a:t>Revit Certified Professional </a:t>
            </a:r>
            <a:r>
              <a:rPr lang="en-US" sz="1400" dirty="0">
                <a:solidFill>
                  <a:srgbClr val="000000"/>
                </a:solidFill>
              </a:rPr>
              <a:t>for Architectural, Structural, MEP</a:t>
            </a:r>
          </a:p>
        </p:txBody>
      </p:sp>
      <p:pic>
        <p:nvPicPr>
          <p:cNvPr id="26" name="Picture 25">
            <a:extLst>
              <a:ext uri="{FF2B5EF4-FFF2-40B4-BE49-F238E27FC236}">
                <a16:creationId xmlns:a16="http://schemas.microsoft.com/office/drawing/2014/main" id="{E995C504-8131-4AE3-8CB7-9E6F954D9CDF}"/>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6844" t="4215" r="19499" b="43400"/>
          <a:stretch/>
        </p:blipFill>
        <p:spPr>
          <a:xfrm>
            <a:off x="1679669" y="1715830"/>
            <a:ext cx="1875157" cy="1711840"/>
          </a:xfrm>
          <a:prstGeom prst="rect">
            <a:avLst/>
          </a:prstGeom>
        </p:spPr>
      </p:pic>
    </p:spTree>
    <p:extLst>
      <p:ext uri="{BB962C8B-B14F-4D97-AF65-F5344CB8AC3E}">
        <p14:creationId xmlns:p14="http://schemas.microsoft.com/office/powerpoint/2010/main" val="77028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F0AFA7-B006-4E47-A190-F82C139B3331}"/>
              </a:ext>
            </a:extLst>
          </p:cNvPr>
          <p:cNvSpPr>
            <a:spLocks noGrp="1"/>
          </p:cNvSpPr>
          <p:nvPr>
            <p:ph type="title"/>
          </p:nvPr>
        </p:nvSpPr>
        <p:spPr>
          <a:xfrm>
            <a:off x="30255" y="300037"/>
            <a:ext cx="2899062" cy="565812"/>
          </a:xfrm>
        </p:spPr>
        <p:txBody>
          <a:bodyPr/>
          <a:lstStyle/>
          <a:p>
            <a:r>
              <a:rPr lang="en-US" dirty="0">
                <a:solidFill>
                  <a:srgbClr val="FF0000"/>
                </a:solidFill>
              </a:rPr>
              <a:t>What</a:t>
            </a:r>
            <a:r>
              <a:rPr lang="en-US" dirty="0"/>
              <a:t> is Git?</a:t>
            </a:r>
          </a:p>
        </p:txBody>
      </p:sp>
      <p:sp>
        <p:nvSpPr>
          <p:cNvPr id="10" name="Content Placeholder 9">
            <a:extLst>
              <a:ext uri="{FF2B5EF4-FFF2-40B4-BE49-F238E27FC236}">
                <a16:creationId xmlns:a16="http://schemas.microsoft.com/office/drawing/2014/main" id="{B314557F-BC37-4DEF-9874-E1AB2DE48362}"/>
              </a:ext>
            </a:extLst>
          </p:cNvPr>
          <p:cNvSpPr>
            <a:spLocks noGrp="1"/>
          </p:cNvSpPr>
          <p:nvPr>
            <p:ph idx="1"/>
          </p:nvPr>
        </p:nvSpPr>
        <p:spPr/>
        <p:txBody>
          <a:bodyPr/>
          <a:lstStyle/>
          <a:p>
            <a:r>
              <a:rPr lang="en-US" dirty="0"/>
              <a:t>A Version Control Software – Meaning that it manages changes to a project without overwriting any part of that project.</a:t>
            </a:r>
          </a:p>
          <a:p>
            <a:r>
              <a:rPr lang="en-US" dirty="0"/>
              <a:t>Created in 2005 by Linus Torvalds (</a:t>
            </a:r>
            <a:r>
              <a:rPr lang="en-US" dirty="0" err="1"/>
              <a:t>linux</a:t>
            </a:r>
            <a:r>
              <a:rPr lang="en-US" dirty="0"/>
              <a:t> dude)</a:t>
            </a:r>
          </a:p>
          <a:p>
            <a:r>
              <a:rPr lang="en-US" dirty="0"/>
              <a:t>Essentially prevents user’s writing over each other’s files, or my personal favorite, you screwing up your code and saving over the working code.</a:t>
            </a:r>
          </a:p>
          <a:p>
            <a:endParaRPr lang="en-US" dirty="0"/>
          </a:p>
        </p:txBody>
      </p:sp>
    </p:spTree>
    <p:extLst>
      <p:ext uri="{BB962C8B-B14F-4D97-AF65-F5344CB8AC3E}">
        <p14:creationId xmlns:p14="http://schemas.microsoft.com/office/powerpoint/2010/main" val="39586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343633-4D23-48BE-902F-4A6DCAE9F182}"/>
              </a:ext>
            </a:extLst>
          </p:cNvPr>
          <p:cNvSpPr>
            <a:spLocks noGrp="1"/>
          </p:cNvSpPr>
          <p:nvPr>
            <p:ph type="title"/>
          </p:nvPr>
        </p:nvSpPr>
        <p:spPr>
          <a:xfrm>
            <a:off x="30254" y="300036"/>
            <a:ext cx="4938256" cy="969449"/>
          </a:xfrm>
        </p:spPr>
        <p:txBody>
          <a:bodyPr/>
          <a:lstStyle/>
          <a:p>
            <a:r>
              <a:rPr lang="en-US" dirty="0"/>
              <a:t>Git is </a:t>
            </a:r>
            <a:r>
              <a:rPr lang="en-US" dirty="0">
                <a:solidFill>
                  <a:srgbClr val="FF0000"/>
                </a:solidFill>
              </a:rPr>
              <a:t>awesome</a:t>
            </a:r>
            <a:r>
              <a:rPr lang="en-US" dirty="0"/>
              <a:t> because</a:t>
            </a:r>
          </a:p>
        </p:txBody>
      </p:sp>
      <p:sp>
        <p:nvSpPr>
          <p:cNvPr id="10" name="Content Placeholder 9">
            <a:extLst>
              <a:ext uri="{FF2B5EF4-FFF2-40B4-BE49-F238E27FC236}">
                <a16:creationId xmlns:a16="http://schemas.microsoft.com/office/drawing/2014/main" id="{0710D8DD-9C80-4DAE-B2FA-0A06B21E7A97}"/>
              </a:ext>
            </a:extLst>
          </p:cNvPr>
          <p:cNvSpPr>
            <a:spLocks noGrp="1"/>
          </p:cNvSpPr>
          <p:nvPr>
            <p:ph idx="1"/>
          </p:nvPr>
        </p:nvSpPr>
        <p:spPr>
          <a:xfrm>
            <a:off x="1748118" y="1479176"/>
            <a:ext cx="6743699" cy="1927571"/>
          </a:xfrm>
        </p:spPr>
        <p:txBody>
          <a:bodyPr/>
          <a:lstStyle/>
          <a:p>
            <a:r>
              <a:rPr lang="en-US" dirty="0"/>
              <a:t>All versions are saved via a “snapshot”</a:t>
            </a:r>
          </a:p>
          <a:p>
            <a:r>
              <a:rPr lang="en-US" dirty="0"/>
              <a:t>You can merge changes and review the differences of the same file that has been modified.</a:t>
            </a:r>
          </a:p>
          <a:p>
            <a:r>
              <a:rPr lang="en-US" dirty="0"/>
              <a:t>Less losing work = more time for better things.</a:t>
            </a:r>
          </a:p>
        </p:txBody>
      </p:sp>
    </p:spTree>
    <p:extLst>
      <p:ext uri="{BB962C8B-B14F-4D97-AF65-F5344CB8AC3E}">
        <p14:creationId xmlns:p14="http://schemas.microsoft.com/office/powerpoint/2010/main" val="27624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Tree>
    <p:extLst>
      <p:ext uri="{BB962C8B-B14F-4D97-AF65-F5344CB8AC3E}">
        <p14:creationId xmlns:p14="http://schemas.microsoft.com/office/powerpoint/2010/main" val="49063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2702</TotalTime>
  <Words>831</Words>
  <Application>Microsoft Office PowerPoint</Application>
  <PresentationFormat>On-screen Show (16:9)</PresentationFormat>
  <Paragraphs>90</Paragraphs>
  <Slides>31</Slides>
  <Notes>1</Notes>
  <HiddenSlides>0</HiddenSlides>
  <MMClips>3</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31</vt:i4>
      </vt:variant>
    </vt:vector>
  </HeadingPairs>
  <TitlesOfParts>
    <vt:vector size="46" baseType="lpstr">
      <vt:lpstr>Gotham Book</vt:lpstr>
      <vt:lpstr>Wingdings</vt:lpstr>
      <vt:lpstr>Gotham Bold</vt:lpstr>
      <vt:lpstr>Artifakt Legend</vt:lpstr>
      <vt:lpstr>Montserrat Light</vt:lpstr>
      <vt:lpstr>Artifakt Element</vt:lpstr>
      <vt:lpstr>Courier New</vt:lpstr>
      <vt:lpstr>Arial</vt:lpstr>
      <vt:lpstr>Calibri</vt:lpstr>
      <vt:lpstr>Montserrat Regular</vt:lpstr>
      <vt:lpstr>Calibri Light</vt:lpstr>
      <vt:lpstr>Century Gothic</vt:lpstr>
      <vt:lpstr>1 - Title</vt:lpstr>
      <vt:lpstr>2 - Body</vt:lpstr>
      <vt:lpstr>Office Theme</vt:lpstr>
      <vt:lpstr>Git It Together: “An Introduction to Version Control for Revit Users”</vt:lpstr>
      <vt:lpstr>PowerPoint Presentation</vt:lpstr>
      <vt:lpstr>Summary</vt:lpstr>
      <vt:lpstr>Learning Objectives</vt:lpstr>
      <vt:lpstr>About the Speaker</vt:lpstr>
      <vt:lpstr>Who are you?</vt:lpstr>
      <vt:lpstr>What is Git?</vt:lpstr>
      <vt:lpstr>Git is awesome because</vt:lpstr>
      <vt:lpstr>Why do we need to know this?</vt:lpstr>
      <vt:lpstr>Why do we need to know this?</vt:lpstr>
      <vt:lpstr>Why do we need to know this?</vt:lpstr>
      <vt:lpstr>Marcello’s Comic Here</vt:lpstr>
      <vt:lpstr>Why don’t we all know how to use this?</vt:lpstr>
      <vt:lpstr>PowerPoint Presentation</vt:lpstr>
      <vt:lpstr>Key Terminology Command Line</vt:lpstr>
      <vt:lpstr>Key Terminology Repository/Repo </vt:lpstr>
      <vt:lpstr>Key Terminology Version Control</vt:lpstr>
      <vt:lpstr>Key Terminology Commit</vt:lpstr>
      <vt:lpstr>Key Terminology Branch</vt:lpstr>
      <vt:lpstr>Key Terminology Fork</vt:lpstr>
      <vt:lpstr>Key Terminology Pull Request</vt:lpstr>
      <vt:lpstr>Key Terminology .gitignore</vt:lpstr>
      <vt:lpstr>This AU Class was… built using Github</vt:lpstr>
      <vt:lpstr>This AU Class was… built using Github</vt:lpstr>
      <vt:lpstr>Resources</vt:lpstr>
      <vt:lpstr>Now, Let’s Build Some Workflows. (and use version control)</vt:lpstr>
      <vt:lpstr>PowerPoint Presentation</vt:lpstr>
      <vt:lpstr>Creating a Repo</vt:lpstr>
      <vt:lpstr>Cloaning a Repo Locally</vt:lpstr>
      <vt:lpstr>Uploading Files</vt:lpstr>
      <vt:lpstr>PowerPoint Presentation</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154</cp:revision>
  <cp:lastPrinted>2014-08-06T01:34:44Z</cp:lastPrinted>
  <dcterms:created xsi:type="dcterms:W3CDTF">2018-10-02T12:49:50Z</dcterms:created>
  <dcterms:modified xsi:type="dcterms:W3CDTF">2018-11-06T16:44:43Z</dcterms:modified>
</cp:coreProperties>
</file>